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13C1E62-998C-4926-AE47-700BF04DF8CC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9A9172-482B-4804-AFD5-5C01A5C69B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6248400"/>
          </a:xfrm>
        </p:spPr>
        <p:txBody>
          <a:bodyPr/>
          <a:lstStyle/>
          <a:p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6400800"/>
          </a:xfrm>
        </p:spPr>
        <p:txBody>
          <a:bodyPr/>
          <a:lstStyle/>
          <a:p>
            <a:r>
              <a:rPr lang="fa-IR" dirty="0" smtClean="0"/>
              <a:t>بسمه تعالی                                   </a:t>
            </a:r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موضوع:الگوی آموزش مریل (فصل سنگ ها؛علوم چهارم)            </a:t>
            </a:r>
          </a:p>
          <a:p>
            <a:r>
              <a:rPr lang="fa-IR" dirty="0" smtClean="0"/>
              <a:t> </a:t>
            </a:r>
          </a:p>
          <a:p>
            <a:r>
              <a:rPr lang="fa-IR" dirty="0" smtClean="0"/>
              <a:t>تهیه </a:t>
            </a:r>
            <a:r>
              <a:rPr lang="fa-IR" smtClean="0"/>
              <a:t>کنندگان:</a:t>
            </a:r>
            <a:endParaRPr lang="fa-IR" dirty="0" smtClean="0"/>
          </a:p>
          <a:p>
            <a:endParaRPr lang="fa-IR" dirty="0" smtClean="0"/>
          </a:p>
          <a:p>
            <a:r>
              <a:rPr lang="fa-IR" dirty="0" smtClean="0"/>
              <a:t>استادمربوطه:</a:t>
            </a:r>
          </a:p>
          <a:p>
            <a:endParaRPr lang="fa-IR" dirty="0" smtClean="0"/>
          </a:p>
          <a:p>
            <a:r>
              <a:rPr lang="fa-IR" dirty="0" smtClean="0"/>
              <a:t>خرداد 1402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8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/>
              <a:t>ب)یادآوری معنایی مثال:                                                         </a:t>
            </a: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000" dirty="0" smtClean="0"/>
              <a:t>ازدانش آموزان مثال هایی غیرازآنچه درکتاب یاکلاس بیان شده ،پرسیده می شود.</a:t>
            </a:r>
            <a:br>
              <a:rPr lang="fa-IR" sz="2000" dirty="0" smtClean="0"/>
            </a:br>
            <a:r>
              <a:rPr lang="fa-IR" sz="2400" dirty="0" smtClean="0"/>
              <a:t/>
            </a:r>
            <a:br>
              <a:rPr lang="fa-IR" sz="2400" dirty="0" smtClean="0"/>
            </a:br>
            <a:r>
              <a:rPr lang="fa-IR" sz="2400" dirty="0" smtClean="0"/>
              <a:t>کاربرد کانی هادرساختمان سازی:درساخت سرامیک</a:t>
            </a:r>
            <a:endParaRPr lang="fa-I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3717925"/>
          </a:xfrm>
        </p:spPr>
        <p:txBody>
          <a:bodyPr/>
          <a:lstStyle/>
          <a:p>
            <a:endParaRPr lang="fa-IR" dirty="0" smtClean="0"/>
          </a:p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514600"/>
            <a:ext cx="655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صنعت:لاستیک سازی      </a:t>
            </a:r>
            <a:br>
              <a:rPr lang="fa-IR" sz="2800" dirty="0" smtClean="0"/>
            </a:br>
            <a:r>
              <a:rPr lang="fa-IR" sz="2800" dirty="0" smtClean="0"/>
              <a:t>         </a:t>
            </a:r>
            <a:endParaRPr lang="fa-I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پزشکی :داروی اسیدمعده (آلومینیوم __منیزیم)</a:t>
            </a:r>
            <a:endParaRPr lang="fa-IR" sz="2800" dirty="0"/>
          </a:p>
        </p:txBody>
      </p:sp>
      <p:pic>
        <p:nvPicPr>
          <p:cNvPr id="4" name="Content Placeholder 3" descr="images[23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057401"/>
            <a:ext cx="2052637" cy="235505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هنر:ظروف سفالی</a:t>
            </a:r>
            <a:endParaRPr lang="fa-IR" sz="2800" dirty="0"/>
          </a:p>
        </p:txBody>
      </p:sp>
      <p:pic>
        <p:nvPicPr>
          <p:cNvPr id="4" name="Content Placeholder 3" descr="images[20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905000"/>
            <a:ext cx="3429000" cy="2743200"/>
          </a:xfrm>
        </p:spPr>
      </p:pic>
      <p:pic>
        <p:nvPicPr>
          <p:cNvPr id="5" name="Picture 4" descr="images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05000"/>
            <a:ext cx="32004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"/>
            <a:ext cx="8458200" cy="6400800"/>
          </a:xfrm>
        </p:spPr>
        <p:txBody>
          <a:bodyPr>
            <a:normAutofit/>
          </a:bodyPr>
          <a:lstStyle/>
          <a:p>
            <a:r>
              <a:rPr lang="fa-IR" sz="2000" dirty="0" smtClean="0"/>
              <a:t>1-خصوصیات فراگیران:</a:t>
            </a:r>
            <a:r>
              <a:rPr lang="fa-IR" dirty="0" smtClean="0"/>
              <a:t>                                                          </a:t>
            </a:r>
          </a:p>
          <a:p>
            <a:endParaRPr lang="fa-IR" dirty="0" smtClean="0"/>
          </a:p>
          <a:p>
            <a:r>
              <a:rPr lang="fa-IR" sz="1600" dirty="0" smtClean="0"/>
              <a:t>دانش آموزان پایه چهارم معمولادارای ویژگی های زیرهستند:                                                </a:t>
            </a:r>
          </a:p>
          <a:p>
            <a:endParaRPr lang="fa-IR" sz="1600" dirty="0" smtClean="0"/>
          </a:p>
          <a:p>
            <a:pPr algn="r" rtl="1"/>
            <a:r>
              <a:rPr lang="fa-IR" sz="1600" dirty="0" smtClean="0"/>
              <a:t>ازنظرجسمی:قدآن ها140سانتیمتر و وزن آنها حدود34کیلوگرم است.استخوان بندی قوی دارندوزود                              </a:t>
            </a:r>
          </a:p>
          <a:p>
            <a:r>
              <a:rPr lang="fa-IR" dirty="0" smtClean="0"/>
              <a:t>                                                       </a:t>
            </a:r>
          </a:p>
          <a:p>
            <a:r>
              <a:rPr lang="fa-IR" sz="2000" dirty="0" smtClean="0"/>
              <a:t>   </a:t>
            </a:r>
            <a:r>
              <a:rPr lang="fa-IR" sz="1600" dirty="0" smtClean="0"/>
              <a:t>گرسنه می شوند.                                                                                                 </a:t>
            </a:r>
            <a:endParaRPr lang="fa-IR" sz="2000" dirty="0" smtClean="0"/>
          </a:p>
          <a:p>
            <a:endParaRPr lang="fa-IR" dirty="0" smtClean="0"/>
          </a:p>
          <a:p>
            <a:pPr algn="r" rtl="1"/>
            <a:r>
              <a:rPr lang="fa-IR" sz="1600" dirty="0" smtClean="0"/>
              <a:t>حسی__حرکتی:نسبت به پایه های پایین ترتوانایی نشستن روی میز رابرای مدت بیشتری دارندودر                        </a:t>
            </a:r>
            <a:r>
              <a:rPr lang="fa-IR" sz="2000" dirty="0" smtClean="0"/>
              <a:t>  </a:t>
            </a:r>
          </a:p>
          <a:p>
            <a:endParaRPr lang="fa-IR" dirty="0" smtClean="0"/>
          </a:p>
          <a:p>
            <a:pPr algn="r" rtl="1"/>
            <a:r>
              <a:rPr lang="fa-IR" sz="1600" dirty="0" smtClean="0"/>
              <a:t>این دوره درحرکات بدن آنهاهماهنگی بیشتری دیده می شود.</a:t>
            </a:r>
          </a:p>
          <a:p>
            <a:endParaRPr lang="fa-IR" sz="1600" dirty="0" smtClean="0"/>
          </a:p>
          <a:p>
            <a:pPr algn="r" rtl="1"/>
            <a:r>
              <a:rPr lang="fa-IR" sz="1600" dirty="0" smtClean="0"/>
              <a:t>عاطفی:این کودکان فعال هستندوجنب جوش زیادی دارند.خواسته هایشان رابه زبان می آورندومی </a:t>
            </a:r>
          </a:p>
          <a:p>
            <a:endParaRPr lang="fa-IR" sz="1600" dirty="0" smtClean="0"/>
          </a:p>
          <a:p>
            <a:pPr algn="r" rtl="1"/>
            <a:r>
              <a:rPr lang="fa-IR" dirty="0" smtClean="0"/>
              <a:t> </a:t>
            </a:r>
            <a:r>
              <a:rPr lang="fa-IR" sz="1600" dirty="0" smtClean="0"/>
              <a:t>توانندواکنش های عاطفی خودراکنترل کنند.</a:t>
            </a:r>
            <a:endParaRPr lang="fa-IR" dirty="0" smtClean="0"/>
          </a:p>
          <a:p>
            <a:r>
              <a:rPr lang="fa-IR" dirty="0" smtClean="0"/>
              <a:t>                                   </a:t>
            </a:r>
          </a:p>
          <a:p>
            <a:pPr algn="r" rtl="1"/>
            <a:r>
              <a:rPr lang="fa-IR" sz="1600" dirty="0" smtClean="0"/>
              <a:t>اجتماعی:دوستان زیادی دارندوبه فعالیت های گروهی علاقه نشان می دهند.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"/>
            <a:ext cx="8458200" cy="6477000"/>
          </a:xfrm>
        </p:spPr>
        <p:txBody>
          <a:bodyPr>
            <a:normAutofit/>
          </a:bodyPr>
          <a:lstStyle/>
          <a:p>
            <a:pPr algn="r" rtl="1"/>
            <a:r>
              <a:rPr lang="fa-IR" sz="2000" b="1" dirty="0" smtClean="0"/>
              <a:t>2__عملکردیادگیری: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1800" dirty="0" smtClean="0"/>
              <a:t>الف)یادآوری: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1800" dirty="0" smtClean="0"/>
              <a:t>آنچه دانش آموزان درموردسنگ هامی دانند: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1600" dirty="0" smtClean="0"/>
              <a:t>سال اول:سنگ هادرمکان های مختلفی پیدامی شوند.ازسنگ هااستفاده های گوناگونی می شود.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1600" dirty="0" smtClean="0"/>
              <a:t>سال سوم:رودهایی که ازخشکی به دریامی رسندمقدارزیادی خاک وسنگ باخودبه همراه دارند،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1600" dirty="0" smtClean="0"/>
              <a:t>موادی که همراه رودهاازخشکی به دریامی رسنددردریارسوب می کنند.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1600" dirty="0" smtClean="0"/>
              <a:t>سال چهارم:سنگ هاازنظرچگونگی تشکیلبه سه گروه سنگ های رسوبی،آذرین ودگرگون شده</a:t>
            </a:r>
          </a:p>
          <a:p>
            <a:pPr algn="r" rtl="1"/>
            <a:endParaRPr lang="fa-IR" sz="2000" b="1" dirty="0" smtClean="0"/>
          </a:p>
          <a:p>
            <a:pPr algn="r" rtl="1"/>
            <a:r>
              <a:rPr lang="fa-IR" sz="1600" dirty="0" smtClean="0"/>
              <a:t>  تقسیم می شوند.</a:t>
            </a:r>
          </a:p>
          <a:p>
            <a:pPr algn="r" rtl="1"/>
            <a:endParaRPr lang="fa-IR" sz="2000" b="1" dirty="0" smtClean="0"/>
          </a:p>
          <a:p>
            <a:pPr algn="r" rtl="1"/>
            <a:endParaRPr lang="fa-IR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8288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/>
              <a:t>ب)کاربرد: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1600" dirty="0" smtClean="0"/>
              <a:t>دانش آموزباسنگ هاوکانی هاآشناشده ومی تواندبگویدکه هرکدام ازآن ها درچه کارهایی استفاده 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1600" dirty="0" smtClean="0"/>
              <a:t>می شود.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686800" cy="4343400"/>
          </a:xfrm>
        </p:spPr>
        <p:txBody>
          <a:bodyPr>
            <a:normAutofit/>
          </a:bodyPr>
          <a:lstStyle/>
          <a:p>
            <a:pPr algn="r" rtl="1"/>
            <a:r>
              <a:rPr lang="fa-IR" sz="1600" dirty="0" smtClean="0"/>
              <a:t>مثلاپس ازیادگیری انواع کانی هاوموارداستفاده ی آن هااگرازاوبپرسیم که درساختمان سازی ازچه کانی استفاده می شود،بایدبتواندچندکانی مثل آجر،سیمان،گچ و.....رانام ببرد.        </a:t>
            </a:r>
            <a:endParaRPr lang="fa-I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124200"/>
            <a:ext cx="492283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2057400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 smtClean="0"/>
              <a:t>ج)کشف وابداع:</a:t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1800" dirty="0" smtClean="0"/>
              <a:t>وقتی می گوییم ازکانی ها(فلزات)درصنعت اتومبیل سازی استفاده می شود،اوکشف </a:t>
            </a: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2000" dirty="0" smtClean="0"/>
              <a:t/>
            </a:r>
            <a:br>
              <a:rPr lang="fa-IR" sz="2000" dirty="0" smtClean="0"/>
            </a:br>
            <a:r>
              <a:rPr lang="fa-IR" sz="1800" dirty="0" smtClean="0"/>
              <a:t>می کندکه علاوه براین ازکانی درساخت موتورسیکلت وهواپیمانیزاستفاده می شود.</a:t>
            </a:r>
            <a:endParaRPr lang="fa-IR" sz="1800" dirty="0"/>
          </a:p>
        </p:txBody>
      </p:sp>
      <p:pic>
        <p:nvPicPr>
          <p:cNvPr id="4" name="Content Placeholder 3" descr="images[24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4724400"/>
            <a:ext cx="1828800" cy="1524000"/>
          </a:xfrm>
        </p:spPr>
      </p:pic>
      <p:pic>
        <p:nvPicPr>
          <p:cNvPr id="5" name="Picture 4" descr="images[4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33600"/>
            <a:ext cx="2895600" cy="1757362"/>
          </a:xfrm>
          <a:prstGeom prst="rect">
            <a:avLst/>
          </a:prstGeom>
        </p:spPr>
      </p:pic>
      <p:pic>
        <p:nvPicPr>
          <p:cNvPr id="6" name="Picture 5" descr="images[27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800600"/>
            <a:ext cx="304800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096000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3__اجزاءارايه:</a:t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400" dirty="0" smtClean="0"/>
              <a:t>الف)یادآوری لفظی مثال: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400" dirty="0" smtClean="0"/>
              <a:t>از دانش اموزفقط مثال های به کاررفته درکتاب یاآنچه معلم بیان کرده 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400" dirty="0" smtClean="0"/>
              <a:t>پرسیده می شود.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400" dirty="0" smtClean="0"/>
              <a:t>مثلا کاربردکانی ها درساخیمان سازی:سیمان ،گچ ،آجر،ماسه</a:t>
            </a: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r>
              <a:rPr lang="fa-IR" sz="2800" dirty="0" smtClean="0"/>
              <a:t/>
            </a:r>
            <a:br>
              <a:rPr lang="fa-IR" sz="2800" dirty="0" smtClean="0"/>
            </a:br>
            <a:endParaRPr lang="fa-I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صنعت:</a:t>
            </a:r>
            <a:r>
              <a:rPr lang="fa-IR" sz="2400" dirty="0" smtClean="0"/>
              <a:t>جواهرسازی ،سکه سازی</a:t>
            </a:r>
            <a:br>
              <a:rPr lang="fa-IR" sz="2400" dirty="0" smtClean="0"/>
            </a:br>
            <a:endParaRPr lang="fa-IR" sz="2800" dirty="0"/>
          </a:p>
        </p:txBody>
      </p:sp>
      <p:pic>
        <p:nvPicPr>
          <p:cNvPr id="16" name="Picture 1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219200"/>
            <a:ext cx="5638800" cy="5334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پزشکی:</a:t>
            </a:r>
            <a:r>
              <a:rPr lang="fa-IR" sz="2400" dirty="0" smtClean="0"/>
              <a:t>پودربچه، سولفات باریم</a:t>
            </a:r>
            <a:br>
              <a:rPr lang="fa-IR" sz="2400" dirty="0" smtClean="0"/>
            </a:br>
            <a:endParaRPr lang="fa-IR" sz="2800" dirty="0"/>
          </a:p>
        </p:txBody>
      </p:sp>
      <p:pic>
        <p:nvPicPr>
          <p:cNvPr id="4" name="Content Placeholder 3" descr="images[29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371600"/>
            <a:ext cx="3962400" cy="2971800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600200"/>
            <a:ext cx="34290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هنر:</a:t>
            </a:r>
            <a:r>
              <a:rPr lang="fa-IR" sz="2400" dirty="0" smtClean="0"/>
              <a:t>مجسمه سازی،زیورآلات</a:t>
            </a:r>
            <a:br>
              <a:rPr lang="fa-IR" sz="2400" dirty="0" smtClean="0"/>
            </a:br>
            <a:endParaRPr lang="fa-IR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371600"/>
            <a:ext cx="5188584" cy="5181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227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Franklin Gothic Book</vt:lpstr>
      <vt:lpstr>Franklin Gothic Medium</vt:lpstr>
      <vt:lpstr>Tahoma</vt:lpstr>
      <vt:lpstr>Wingdings 2</vt:lpstr>
      <vt:lpstr>Trek</vt:lpstr>
      <vt:lpstr>   </vt:lpstr>
      <vt:lpstr>PowerPoint Presentation</vt:lpstr>
      <vt:lpstr>PowerPoint Presentation</vt:lpstr>
      <vt:lpstr>ب)کاربرد:  دانش آموزباسنگ هاوکانی هاآشناشده ومی تواندبگویدکه هرکدام ازآن ها درچه کارهایی استفاده   می شود.</vt:lpstr>
      <vt:lpstr>ج)کشف وابداع:  وقتی می گوییم ازکانی ها(فلزات)درصنعت اتومبیل سازی استفاده می شود،اوکشف   می کندکه علاوه براین ازکانی درساخت موتورسیکلت وهواپیمانیزاستفاده می شود.</vt:lpstr>
      <vt:lpstr>3__اجزاءارايه:  الف)یادآوری لفظی مثال:   از دانش اموزفقط مثال های به کاررفته درکتاب یاآنچه معلم بیان کرده   پرسیده می شود.   مثلا کاربردکانی ها درساخیمان سازی:سیمان ،گچ ،آجر،ماسه   </vt:lpstr>
      <vt:lpstr>صنعت:جواهرسازی ،سکه سازی </vt:lpstr>
      <vt:lpstr>پزشکی:پودربچه، سولفات باریم </vt:lpstr>
      <vt:lpstr>هنر:مجسمه سازی،زیورآلات </vt:lpstr>
      <vt:lpstr>ب)یادآوری معنایی مثال:                                                           ازدانش آموزان مثال هایی غیرازآنچه درکتاب یاکلاس بیان شده ،پرسیده می شود.  کاربرد کانی هادرساختمان سازی:درساخت سرامیک</vt:lpstr>
      <vt:lpstr>صنعت:لاستیک سازی                </vt:lpstr>
      <vt:lpstr>پزشکی :داروی اسیدمعده (آلومینیوم __منیزیم)</vt:lpstr>
      <vt:lpstr>هنر:ظروف سفالی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hiva</dc:creator>
  <cp:lastModifiedBy>Almas</cp:lastModifiedBy>
  <cp:revision>29</cp:revision>
  <dcterms:created xsi:type="dcterms:W3CDTF">2011-05-09T11:19:45Z</dcterms:created>
  <dcterms:modified xsi:type="dcterms:W3CDTF">2023-06-05T19:46:39Z</dcterms:modified>
</cp:coreProperties>
</file>